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24" r:id="rId5"/>
    <p:sldId id="2469" r:id="rId6"/>
    <p:sldId id="2431" r:id="rId7"/>
    <p:sldId id="2523" r:id="rId8"/>
    <p:sldId id="2533" r:id="rId9"/>
    <p:sldId id="2532" r:id="rId10"/>
    <p:sldId id="2525" r:id="rId11"/>
    <p:sldId id="2427" r:id="rId12"/>
    <p:sldId id="25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74"/>
  </p:normalViewPr>
  <p:slideViewPr>
    <p:cSldViewPr snapToGrid="0" snapToObjects="1" showGuides="1">
      <p:cViewPr varScale="1">
        <p:scale>
          <a:sx n="86" d="100"/>
          <a:sy n="86" d="100"/>
        </p:scale>
        <p:origin x="562" y="5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axId val="1443196480"/>
        <c:axId val="1443187744"/>
      </c:barChart>
      <c:catAx>
        <c:axId val="144319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4319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+mn-lt"/>
          <a:ea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29"/>
        <c:axId val="1443196480"/>
        <c:axId val="1443187744"/>
      </c:barChart>
      <c:catAx>
        <c:axId val="144319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4319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+mn-lt"/>
          <a:ea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rawing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0.14057</cdr:x>
      <cdr:y>0.65037</cdr:y>
    </cdr:from>
    <cdr:to>
      <cdr:x>0.82491</cdr:x>
      <cdr:y>1</cdr:y>
    </cdr:to>
    <cdr:pic>
      <cdr:nvPicPr>
        <cdr:cNvPr id="3" name="Picture 2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AA8188E9-4322-4D99-B83D-CD841517062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074656" y="4460260"/>
          <a:ext cx="5231876" cy="239774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0.00166</cdr:y>
    </cdr:from>
    <cdr:to>
      <cdr:x>0.49938</cdr:x>
      <cdr:y>0.32273</cdr:y>
    </cdr:to>
    <cdr:pic>
      <cdr:nvPicPr>
        <cdr:cNvPr id="5" name="Picture 4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790E318C-888F-4018-BF4C-E32E5511165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11399"/>
          <a:ext cx="3817856" cy="220185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0.32304</cdr:y>
    </cdr:from>
    <cdr:to>
      <cdr:x>0.99038</cdr:x>
      <cdr:y>0.62704</cdr:y>
    </cdr:to>
    <cdr:pic>
      <cdr:nvPicPr>
        <cdr:cNvPr id="7" name="Picture 6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EA68BC65-D2D1-4023-B757-4B8FA9AA8680}"/>
            </a:ext>
          </a:extLst>
        </cdr:cNvPr>
        <cdr:cNvPicPr>
          <a:picLocks xmlns:a="http://schemas.openxmlformats.org/drawingml/2006/main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3822569" y="2215382"/>
          <a:ext cx="3749040" cy="2084832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0.50308</cdr:x>
      <cdr:y>0</cdr:y>
    </cdr:from>
    <cdr:to>
      <cdr:x>1</cdr:x>
      <cdr:y>0.31909</cdr:y>
    </cdr:to>
    <cdr:pic>
      <cdr:nvPicPr>
        <cdr:cNvPr id="9" name="Picture 8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342E02D9-1233-4816-B8DB-3A54B2BFEFB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/>
        <a:stretch xmlns:a="http://schemas.openxmlformats.org/drawingml/2006/main">
          <a:fillRect/>
        </a:stretch>
      </cdr:blipFill>
      <cdr:spPr>
        <a:xfrm xmlns:a="http://schemas.openxmlformats.org/drawingml/2006/main">
          <a:off x="3846136" y="0"/>
          <a:ext cx="3799002" cy="218831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0.33343</cdr:y>
    </cdr:from>
    <cdr:to>
      <cdr:x>0.49064</cdr:x>
      <cdr:y>0.63726</cdr:y>
    </cdr:to>
    <cdr:pic>
      <cdr:nvPicPr>
        <cdr:cNvPr id="11" name="Picture 10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8F07C22F-69AB-4F72-A976-8C6975D03E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286697"/>
          <a:ext cx="3751024" cy="2083608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8.2021E-8</cdr:x>
      <cdr:y>0.00357</cdr:y>
    </cdr:from>
    <cdr:to>
      <cdr:x>0.3317</cdr:x>
      <cdr:y>0.28161</cdr:y>
    </cdr:to>
    <cdr:pic>
      <cdr:nvPicPr>
        <cdr:cNvPr id="12" name="Picture 11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2A8EC1B-ED33-4E6E-AB86-A32F8B456D3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" y="24588"/>
          <a:ext cx="4044098" cy="191364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0.31772</cdr:x>
      <cdr:y>0.00357</cdr:y>
    </cdr:from>
    <cdr:to>
      <cdr:x>0.6866</cdr:x>
      <cdr:y>0.3049</cdr:y>
    </cdr:to>
    <cdr:pic>
      <cdr:nvPicPr>
        <cdr:cNvPr id="14" name="Picture 13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3461F24E-F626-4A85-99F7-D48EA3D719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3873651" y="24587"/>
          <a:ext cx="4497351" cy="207389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0.6866</cdr:x>
      <cdr:y>0</cdr:y>
    </cdr:from>
    <cdr:to>
      <cdr:x>0.99287</cdr:x>
      <cdr:y>0.31722</cdr:y>
    </cdr:to>
    <cdr:pic>
      <cdr:nvPicPr>
        <cdr:cNvPr id="18" name="Picture 17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836FA78C-0374-4B0C-A389-5C2C761F007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8371002" y="0"/>
          <a:ext cx="3734115" cy="218332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0.0433</cdr:x>
      <cdr:y>0.69752</cdr:y>
    </cdr:from>
    <cdr:to>
      <cdr:x>0.41443</cdr:x>
      <cdr:y>0.976</cdr:y>
    </cdr:to>
    <cdr:pic>
      <cdr:nvPicPr>
        <cdr:cNvPr id="28" name="Picture 27" descr="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D65BC336-E7AD-4687-9069-FE44255D1E7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/>
        <a:stretch xmlns:a="http://schemas.openxmlformats.org/drawingml/2006/main">
          <a:fillRect/>
        </a:stretch>
      </cdr:blipFill>
      <cdr:spPr>
        <a:xfrm xmlns:a="http://schemas.openxmlformats.org/drawingml/2006/main">
          <a:off x="527900" y="4800727"/>
          <a:ext cx="4524867" cy="191671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0.69201</cdr:x>
      <cdr:y>0.41128</cdr:y>
    </cdr:from>
    <cdr:to>
      <cdr:x>1</cdr:x>
      <cdr:y>0.66169</cdr:y>
    </cdr:to>
    <cdr:pic>
      <cdr:nvPicPr>
        <cdr:cNvPr id="30" name="Picture 29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32B1A1EE-ADE3-4D81-A26A-8D8E0B69A57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/>
        <a:stretch xmlns:a="http://schemas.openxmlformats.org/drawingml/2006/main">
          <a:fillRect/>
        </a:stretch>
      </cdr:blipFill>
      <cdr:spPr>
        <a:xfrm xmlns:a="http://schemas.openxmlformats.org/drawingml/2006/main">
          <a:off x="8436990" y="2830657"/>
          <a:ext cx="3755010" cy="172351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0.01276</cdr:x>
      <cdr:y>0.42463</cdr:y>
    </cdr:from>
    <cdr:to>
      <cdr:x>0.2683</cdr:x>
      <cdr:y>0.64827</cdr:y>
    </cdr:to>
    <cdr:pic>
      <cdr:nvPicPr>
        <cdr:cNvPr id="32" name="Picture 31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49EB70D9-2B88-45EE-B6CD-3D21E87137C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6"/>
        <a:stretch xmlns:a="http://schemas.openxmlformats.org/drawingml/2006/main">
          <a:fillRect/>
        </a:stretch>
      </cdr:blipFill>
      <cdr:spPr>
        <a:xfrm xmlns:a="http://schemas.openxmlformats.org/drawingml/2006/main">
          <a:off x="155575" y="2922556"/>
          <a:ext cx="3115526" cy="153923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0.48557</cdr:x>
      <cdr:y>0.70007</cdr:y>
    </cdr:from>
    <cdr:to>
      <cdr:x>0.95003</cdr:x>
      <cdr:y>0.96233</cdr:y>
    </cdr:to>
    <cdr:pic>
      <cdr:nvPicPr>
        <cdr:cNvPr id="34" name="Picture 33" descr="Chart, histogram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32134321-B415-4292-BF1F-C5625121960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7"/>
        <a:stretch xmlns:a="http://schemas.openxmlformats.org/drawingml/2006/main">
          <a:fillRect/>
        </a:stretch>
      </cdr:blipFill>
      <cdr:spPr>
        <a:xfrm xmlns:a="http://schemas.openxmlformats.org/drawingml/2006/main">
          <a:off x="5920033" y="4818323"/>
          <a:ext cx="5662717" cy="180502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2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Scooter use in</a:t>
            </a:r>
            <a:br>
              <a:rPr lang="en-US" dirty="0"/>
            </a:br>
            <a:r>
              <a:rPr lang="en-US" dirty="0"/>
              <a:t>Nashville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 err="1"/>
              <a:t>Scoo</a:t>
            </a:r>
            <a:r>
              <a:rPr lang="en-US" dirty="0"/>
              <a:t>-terrific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126406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file:///C:\Users\Erin\Documents\promise_zone_map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file:///C:\Users\Erin\Documents\zone5_map_tim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walking in big city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5194" r="26570" b="8624"/>
          <a:stretch/>
        </p:blipFill>
        <p:spPr>
          <a:xfrm>
            <a:off x="838200" y="0"/>
            <a:ext cx="11353800" cy="5791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Scooter Use</a:t>
            </a:r>
            <a:br>
              <a:rPr lang="en-US" sz="7200" dirty="0"/>
            </a:br>
            <a:r>
              <a:rPr lang="en-US" sz="7200" dirty="0"/>
              <a:t>In Nashville</a:t>
            </a:r>
            <a:br>
              <a:rPr lang="en-US" sz="8000" dirty="0"/>
            </a:br>
            <a:r>
              <a:rPr lang="en-US" sz="2400" dirty="0"/>
              <a:t>Month of July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(This chick needs a scooter)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Rides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r>
              <a:rPr lang="en-US" dirty="0"/>
              <a:t>By the Hour: Weekends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29063C4-B3CD-4125-A225-14601C56B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776"/>
            <a:ext cx="12192000" cy="32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3" descr="Chart&#10;">
            <a:extLst>
              <a:ext uri="{FF2B5EF4-FFF2-40B4-BE49-F238E27FC236}">
                <a16:creationId xmlns:a16="http://schemas.microsoft.com/office/drawing/2014/main" id="{B5F670E4-3406-294C-82F8-C8DEF2678A0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74554358"/>
              </p:ext>
            </p:extLst>
          </p:nvPr>
        </p:nvGraphicFramePr>
        <p:xfrm>
          <a:off x="0" y="1"/>
          <a:ext cx="76451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686" y="859812"/>
            <a:ext cx="4120293" cy="1342045"/>
          </a:xfrm>
        </p:spPr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67686" y="2215383"/>
            <a:ext cx="4120294" cy="602887"/>
          </a:xfrm>
        </p:spPr>
        <p:txBody>
          <a:bodyPr/>
          <a:lstStyle/>
          <a:p>
            <a:r>
              <a:rPr lang="en-US" dirty="0"/>
              <a:t>Scooter Use During Rush Hour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67685" y="3019352"/>
            <a:ext cx="4270343" cy="3503996"/>
          </a:xfrm>
        </p:spPr>
        <p:txBody>
          <a:bodyPr/>
          <a:lstStyle/>
          <a:p>
            <a:r>
              <a:rPr lang="en-US" sz="1600" dirty="0"/>
              <a:t>The 3 zip codes with the most rentals for the month of July were 37203, 37201, and 37219.</a:t>
            </a:r>
          </a:p>
          <a:p>
            <a:r>
              <a:rPr lang="en-US" sz="1600" dirty="0"/>
              <a:t>Rush hour was defined as 7-10 AM and 5-7 PM, Monday through Friday.</a:t>
            </a:r>
          </a:p>
          <a:p>
            <a:r>
              <a:rPr lang="en-US" sz="1600" dirty="0"/>
              <a:t>Within the 3 busiest zip codes only 11% of the rentals occurred during the rush hour time frame.</a:t>
            </a:r>
          </a:p>
          <a:p>
            <a:r>
              <a:rPr lang="en-US" sz="1600" dirty="0"/>
              <a:t>Most rentals occurred in the evenings, with significant increases on the weekends.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 Scape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0"/>
          </a:blip>
          <a:srcRect t="19456" b="19456"/>
          <a:stretch>
            <a:fillRect/>
          </a:stretch>
        </p:blipFill>
        <p:spPr>
          <a:xfrm>
            <a:off x="838200" y="0"/>
            <a:ext cx="11353799" cy="463136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Scooters: Charged</a:t>
            </a:r>
            <a:br>
              <a:rPr lang="en-US" dirty="0"/>
            </a:br>
            <a:r>
              <a:rPr lang="en-US" dirty="0"/>
              <a:t>and Uncharged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5467"/>
            <a:ext cx="4906011" cy="645001"/>
          </a:xfrm>
        </p:spPr>
        <p:txBody>
          <a:bodyPr>
            <a:normAutofit/>
          </a:bodyPr>
          <a:lstStyle/>
          <a:p>
            <a:r>
              <a:rPr lang="en-US" dirty="0"/>
              <a:t>Scooters with 0 charge</a:t>
            </a: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COMPARISON POINT 2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13467BD-77D3-4BA9-91E7-3B9F96FA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87" y="66381"/>
            <a:ext cx="6781785" cy="6240151"/>
          </a:xfrm>
          <a:prstGeom prst="rect">
            <a:avLst/>
          </a:prstGeom>
        </p:spPr>
      </p:pic>
      <p:pic>
        <p:nvPicPr>
          <p:cNvPr id="12" name="Content Placeholder 11" descr="A person on a scooter&#10;&#10;Description automatically generated with medium confidence">
            <a:extLst>
              <a:ext uri="{FF2B5EF4-FFF2-40B4-BE49-F238E27FC236}">
                <a16:creationId xmlns:a16="http://schemas.microsoft.com/office/drawing/2014/main" id="{71E79A38-C3F8-4BD2-BD0F-58FFD49934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36118" y="2988064"/>
            <a:ext cx="4859817" cy="3305687"/>
          </a:xfrm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 Scape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0"/>
          </a:blip>
          <a:srcRect t="19456" b="194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Scooters: Charged</a:t>
            </a:r>
            <a:br>
              <a:rPr lang="en-US" dirty="0"/>
            </a:br>
            <a:r>
              <a:rPr lang="en-US" dirty="0"/>
              <a:t>and Uncharged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9627"/>
            <a:ext cx="4906011" cy="645001"/>
          </a:xfrm>
        </p:spPr>
        <p:txBody>
          <a:bodyPr>
            <a:normAutofit/>
          </a:bodyPr>
          <a:lstStyle/>
          <a:p>
            <a:r>
              <a:rPr lang="en-US" dirty="0"/>
              <a:t>Scooters with 100% charge</a:t>
            </a: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COMPARISON POINT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467BD-77D3-4BA9-91E7-3B9F96FA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41302" y="66381"/>
            <a:ext cx="6448155" cy="624015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E79A38-C3F8-4BD2-BD0F-58FFD49934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rcRect/>
          <a:stretch/>
        </p:blipFill>
        <p:spPr>
          <a:xfrm>
            <a:off x="1528816" y="2674628"/>
            <a:ext cx="2523297" cy="3784946"/>
          </a:xfrm>
        </p:spPr>
      </p:pic>
    </p:spTree>
    <p:extLst>
      <p:ext uri="{BB962C8B-B14F-4D97-AF65-F5344CB8AC3E}">
        <p14:creationId xmlns:p14="http://schemas.microsoft.com/office/powerpoint/2010/main" val="12866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3" descr="Chart&#10;">
            <a:extLst>
              <a:ext uri="{FF2B5EF4-FFF2-40B4-BE49-F238E27FC236}">
                <a16:creationId xmlns:a16="http://schemas.microsoft.com/office/drawing/2014/main" id="{B5F670E4-3406-294C-82F8-C8DEF2678A0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7140999"/>
              </p:ext>
            </p:extLst>
          </p:nvPr>
        </p:nvGraphicFramePr>
        <p:xfrm>
          <a:off x="0" y="-24588"/>
          <a:ext cx="12192000" cy="688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064" y="2897968"/>
            <a:ext cx="4901938" cy="872325"/>
          </a:xfrm>
        </p:spPr>
        <p:txBody>
          <a:bodyPr/>
          <a:lstStyle/>
          <a:p>
            <a:r>
              <a:rPr lang="en-US" dirty="0"/>
              <a:t>Frequency of Pings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63332" y="3798096"/>
            <a:ext cx="4713402" cy="423611"/>
          </a:xfrm>
        </p:spPr>
        <p:txBody>
          <a:bodyPr/>
          <a:lstStyle/>
          <a:p>
            <a:r>
              <a:rPr lang="en-US" dirty="0"/>
              <a:t>Number of Pings During Use Per Minute</a:t>
            </a:r>
          </a:p>
        </p:txBody>
      </p:sp>
    </p:spTree>
    <p:extLst>
      <p:ext uri="{BB962C8B-B14F-4D97-AF65-F5344CB8AC3E}">
        <p14:creationId xmlns:p14="http://schemas.microsoft.com/office/powerpoint/2010/main" val="236562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2" y="466299"/>
            <a:ext cx="6076204" cy="1928110"/>
          </a:xfrm>
        </p:spPr>
        <p:txBody>
          <a:bodyPr>
            <a:normAutofit/>
          </a:bodyPr>
          <a:lstStyle/>
          <a:p>
            <a:r>
              <a:rPr lang="en-US" dirty="0"/>
              <a:t>Average Trip Distance</a:t>
            </a:r>
            <a:br>
              <a:rPr lang="en-US" dirty="0"/>
            </a:br>
            <a:r>
              <a:rPr lang="en-US" dirty="0"/>
              <a:t>and Duration by</a:t>
            </a:r>
            <a:br>
              <a:rPr lang="en-US" dirty="0"/>
            </a:br>
            <a:r>
              <a:rPr lang="en-US" dirty="0"/>
              <a:t>Micro-District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7787" y="2394409"/>
            <a:ext cx="4008437" cy="602887"/>
          </a:xfrm>
        </p:spPr>
        <p:txBody>
          <a:bodyPr anchor="t"/>
          <a:lstStyle/>
          <a:p>
            <a:r>
              <a:rPr lang="en-US" dirty="0">
                <a:hlinkClick r:id="rId2"/>
              </a:rPr>
              <a:t>Map Link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5750351"/>
            <a:ext cx="4404662" cy="45248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(Still doesn’t have a scooter.. Where’d they all go?!)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13" name="Picture Placeholder 12" descr="Woman standing in busy street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981" b="3981"/>
          <a:stretch>
            <a:fillRect/>
          </a:stretch>
        </p:blipFill>
        <p:spPr>
          <a:xfrm>
            <a:off x="6458601" y="0"/>
            <a:ext cx="4984597" cy="6881852"/>
          </a:xfrm>
        </p:spPr>
      </p:pic>
      <p:pic>
        <p:nvPicPr>
          <p:cNvPr id="3" name="Picture 2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75664F14-E6FC-445A-97DE-C843809C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55" y="2695852"/>
            <a:ext cx="2875894" cy="27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Roboto Black" panose="02000000000000000000" pitchFamily="2" charset="0"/>
              </a:rPr>
              <a:t>Distance From First and Broadway</a:t>
            </a:r>
            <a:br>
              <a:rPr lang="en-US" dirty="0">
                <a:ea typeface="Roboto Black" panose="02000000000000000000" pitchFamily="2" charset="0"/>
              </a:rPr>
            </a:br>
            <a:r>
              <a:rPr lang="en-US" dirty="0">
                <a:ea typeface="Roboto Black" panose="02000000000000000000" pitchFamily="2" charset="0"/>
              </a:rPr>
              <a:t>Variables’ Impacts on Distance and Duration</a:t>
            </a:r>
            <a:endParaRPr lang="en-US" dirty="0"/>
          </a:p>
        </p:txBody>
      </p:sp>
      <p:graphicFrame>
        <p:nvGraphicFramePr>
          <p:cNvPr id="12" name="Table 2" descr="Table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3824647"/>
              </p:ext>
            </p:extLst>
          </p:nvPr>
        </p:nvGraphicFramePr>
        <p:xfrm>
          <a:off x="381461" y="1617119"/>
          <a:ext cx="6848897" cy="210621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055829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16816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624903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Trip Duration</a:t>
                      </a:r>
                      <a:endParaRPr lang="ru-RU" sz="1400" b="1" i="0" dirty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Trip Distance</a:t>
                      </a:r>
                      <a:endParaRPr lang="ru-RU" sz="1400" b="1" i="0" dirty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Distance from First</a:t>
                      </a:r>
                      <a:endParaRPr lang="ru-RU" sz="1400" b="1" i="0" dirty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1.000000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0.019725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-0.071840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0.019725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1.000000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-.002027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-0.071840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-0.002027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1.000000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B3681D2-8D02-454C-AF62-EAA90119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273" y="2318994"/>
            <a:ext cx="5227324" cy="4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>
            <a:normAutofit/>
          </a:bodyPr>
          <a:lstStyle/>
          <a:p>
            <a:r>
              <a:rPr lang="en-US" dirty="0"/>
              <a:t>Heat Map of Scooter Use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CEA7B34-B96E-497E-93BA-9D2CB16B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23" y="987425"/>
            <a:ext cx="6111129" cy="4873625"/>
          </a:xfrm>
          <a:prstGeom prst="rect">
            <a:avLst/>
          </a:prstGeom>
          <a:noFill/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Map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4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133</TotalTime>
  <Words>205</Words>
  <Application>Microsoft Office PowerPoint</Application>
  <PresentationFormat>Widescreen</PresentationFormat>
  <Paragraphs>38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Gill Sans MT</vt:lpstr>
      <vt:lpstr>Gill Sans Nova Light</vt:lpstr>
      <vt:lpstr>Helvetica Light</vt:lpstr>
      <vt:lpstr>Office Theme</vt:lpstr>
      <vt:lpstr>Scooter Use In Nashville Month of July</vt:lpstr>
      <vt:lpstr>Scooter Rides</vt:lpstr>
      <vt:lpstr>The Last Mile</vt:lpstr>
      <vt:lpstr>Scooters: Charged and Uncharged</vt:lpstr>
      <vt:lpstr>Scooters: Charged and Uncharged</vt:lpstr>
      <vt:lpstr>Frequency of Pings</vt:lpstr>
      <vt:lpstr>Average Trip Distance and Duration by Micro-District</vt:lpstr>
      <vt:lpstr>Distance From First and Broadway Variables’ Impacts on Distance and Duration</vt:lpstr>
      <vt:lpstr>Heat Map of Scooter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Scooter Use In Nashville</dc:title>
  <dc:creator>Erin O'Rourke</dc:creator>
  <cp:lastModifiedBy>Michael Goodman</cp:lastModifiedBy>
  <cp:revision>3</cp:revision>
  <dcterms:created xsi:type="dcterms:W3CDTF">2021-10-28T21:03:43Z</dcterms:created>
  <dcterms:modified xsi:type="dcterms:W3CDTF">2021-10-28T23:24:17Z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